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9989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5948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25208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70273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2826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79218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01686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7066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974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994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7375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81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2339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9686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1237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0493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3505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E111F-1774-4206-BD20-06A0674AD117}" type="datetimeFigureOut">
              <a:rPr lang="en-AU" smtClean="0"/>
              <a:t>17/06/2022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D3E46-93F6-4142-B3A9-CB698878314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4185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11A11-C444-2357-4E58-36303E6481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5664" y="2941089"/>
            <a:ext cx="10015871" cy="1825096"/>
          </a:xfrm>
        </p:spPr>
        <p:txBody>
          <a:bodyPr>
            <a:normAutofit fontScale="90000"/>
          </a:bodyPr>
          <a:lstStyle/>
          <a:p>
            <a:r>
              <a:rPr lang="en-AU" dirty="0">
                <a:solidFill>
                  <a:schemeClr val="tx2"/>
                </a:solidFill>
              </a:rPr>
              <a:t>2022 Year 7 science</a:t>
            </a:r>
            <a:br>
              <a:rPr lang="en-AU" dirty="0">
                <a:solidFill>
                  <a:schemeClr val="tx2"/>
                </a:solidFill>
              </a:rPr>
            </a:br>
            <a:br>
              <a:rPr lang="en-AU" dirty="0">
                <a:solidFill>
                  <a:schemeClr val="tx2"/>
                </a:solidFill>
              </a:rPr>
            </a:br>
            <a:r>
              <a:rPr lang="en-AU" dirty="0">
                <a:solidFill>
                  <a:schemeClr val="tx2"/>
                </a:solidFill>
              </a:rPr>
              <a:t>classifications:</a:t>
            </a:r>
            <a:br>
              <a:rPr lang="en-AU" dirty="0">
                <a:solidFill>
                  <a:schemeClr val="tx2"/>
                </a:solidFill>
              </a:rPr>
            </a:br>
            <a:r>
              <a:rPr lang="en-AU" dirty="0">
                <a:solidFill>
                  <a:schemeClr val="tx2"/>
                </a:solidFill>
              </a:rPr>
              <a:t>vertebrates &amp; invertebrates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489B6-DC6E-EF53-1234-C804756A54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5664" y="6406116"/>
            <a:ext cx="9448800" cy="451884"/>
          </a:xfrm>
        </p:spPr>
        <p:txBody>
          <a:bodyPr/>
          <a:lstStyle/>
          <a:p>
            <a:r>
              <a:rPr lang="en-AU" dirty="0">
                <a:solidFill>
                  <a:schemeClr val="tx2"/>
                </a:solidFill>
              </a:rPr>
              <a:t>By Miss Serafino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B8BC7A-5365-4472-FD85-7E1E46FAF4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18" t="32507" r="4498" b="10611"/>
          <a:stretch/>
        </p:blipFill>
        <p:spPr>
          <a:xfrm>
            <a:off x="7375450" y="503646"/>
            <a:ext cx="4168235" cy="323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26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29000"/>
            <a:ext cx="2416122" cy="8678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AU" sz="2400" b="1" dirty="0">
                <a:solidFill>
                  <a:schemeClr val="tx2"/>
                </a:solidFill>
              </a:rPr>
              <a:t>Vertebrates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85A696-A9C9-21AB-2899-23F3DA112A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78"/>
          <a:stretch/>
        </p:blipFill>
        <p:spPr>
          <a:xfrm>
            <a:off x="2416123" y="0"/>
            <a:ext cx="97758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203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35" y="746501"/>
            <a:ext cx="4114799" cy="8678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AU" sz="2400" b="1" dirty="0">
                <a:solidFill>
                  <a:schemeClr val="tx2"/>
                </a:solidFill>
              </a:rPr>
              <a:t>Vertebrates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B4E-1E3B-FFBB-007F-4C15AFE70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04" y="1614311"/>
            <a:ext cx="11760495" cy="5243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b="1" dirty="0">
                <a:solidFill>
                  <a:schemeClr val="tx2"/>
                </a:solidFill>
                <a:sym typeface="Wingdings" panose="05000000000000000000" pitchFamily="2" charset="2"/>
              </a:rPr>
              <a:t>Class Mammalia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Examples include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humans, dogs, cats, rabbits, guinea pigs and mice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Mammals are animals with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hair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 or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fur 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and are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endotherms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 (constant body temperature)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Female mammals give birth to live babies 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and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feed their babies with their own milk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Class Mammalia can be further broken down into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3 subgroups 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which classify these animals in the common ways in which their babies develop: </a:t>
            </a: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400" b="1" i="1" dirty="0">
                <a:solidFill>
                  <a:srgbClr val="0070C0"/>
                </a:solidFill>
                <a:sym typeface="Wingdings" panose="05000000000000000000" pitchFamily="2" charset="2"/>
              </a:rPr>
              <a:t>Monotremes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400" b="1" i="1" dirty="0">
                <a:solidFill>
                  <a:srgbClr val="0070C0"/>
                </a:solidFill>
                <a:sym typeface="Wingdings" panose="05000000000000000000" pitchFamily="2" charset="2"/>
              </a:rPr>
              <a:t>Marsupials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400" b="1" i="1" dirty="0">
                <a:solidFill>
                  <a:srgbClr val="0070C0"/>
                </a:solidFill>
                <a:sym typeface="Wingdings" panose="05000000000000000000" pitchFamily="2" charset="2"/>
              </a:rPr>
              <a:t>Placentals </a:t>
            </a: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AU" dirty="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37CB4-C820-EE95-1FBE-7414BC3C3B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6318"/>
          <a:stretch/>
        </p:blipFill>
        <p:spPr>
          <a:xfrm>
            <a:off x="3439885" y="4308570"/>
            <a:ext cx="8229599" cy="254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7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35" y="746501"/>
            <a:ext cx="4114799" cy="8678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AU" sz="2400" b="1" dirty="0">
                <a:solidFill>
                  <a:schemeClr val="tx2"/>
                </a:solidFill>
              </a:rPr>
              <a:t>Vertebrates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B4E-1E3B-FFBB-007F-4C15AFE70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04" y="2107274"/>
            <a:ext cx="4796170" cy="43573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b="1" dirty="0">
                <a:solidFill>
                  <a:schemeClr val="tx2"/>
                </a:solidFill>
                <a:sym typeface="Wingdings" panose="05000000000000000000" pitchFamily="2" charset="2"/>
              </a:rPr>
              <a:t>Class Aves (Birds)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Example includes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all type of birds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Aves are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endotherms 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and their two main distinguishing characteristics (they way they look different) are their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covering in features 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and their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scaley legs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All Aves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lay eggs with a hard shell </a:t>
            </a: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AU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0EFCB1-6DE9-C235-E451-16CE46FF0C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885"/>
          <a:stretch/>
        </p:blipFill>
        <p:spPr>
          <a:xfrm>
            <a:off x="5223557" y="1865562"/>
            <a:ext cx="6319223" cy="446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368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35" y="746501"/>
            <a:ext cx="4114799" cy="8678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AU" sz="2400" b="1" dirty="0">
                <a:solidFill>
                  <a:schemeClr val="tx2"/>
                </a:solidFill>
              </a:rPr>
              <a:t>Vertebrates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B4E-1E3B-FFBB-007F-4C15AFE70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05" y="2107273"/>
            <a:ext cx="3226095" cy="4750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b="1" dirty="0">
                <a:solidFill>
                  <a:schemeClr val="tx2"/>
                </a:solidFill>
                <a:sym typeface="Wingdings" panose="05000000000000000000" pitchFamily="2" charset="2"/>
              </a:rPr>
              <a:t>Class Reptilia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Examples include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snakes, lizards and turtles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The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skin 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of reptiles are usually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covered             in fine scales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Reptiles are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ectotherms 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and use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lungs to breath 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even if they live under water (e.g., sea snakes)</a:t>
            </a: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AU" dirty="0">
              <a:solidFill>
                <a:schemeClr val="tx2"/>
              </a:solidFill>
            </a:endParaRPr>
          </a:p>
        </p:txBody>
      </p:sp>
      <p:pic>
        <p:nvPicPr>
          <p:cNvPr id="2050" name="Picture 2" descr="Reptiles: Helpful List of 27 Names of Reptiles in English - Visual  Dictionary">
            <a:extLst>
              <a:ext uri="{FF2B5EF4-FFF2-40B4-BE49-F238E27FC236}">
                <a16:creationId xmlns:a16="http://schemas.microsoft.com/office/drawing/2014/main" id="{F7DA2012-545F-AECD-026A-4F9E06D7B1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2" t="24340" r="2380" b="5155"/>
          <a:stretch/>
        </p:blipFill>
        <p:spPr bwMode="auto">
          <a:xfrm>
            <a:off x="3746279" y="2107273"/>
            <a:ext cx="7851165" cy="400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5342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35" y="746501"/>
            <a:ext cx="4114799" cy="8678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AU" sz="2400" b="1" dirty="0">
                <a:solidFill>
                  <a:schemeClr val="tx2"/>
                </a:solidFill>
              </a:rPr>
              <a:t>Vertebrates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B4E-1E3B-FFBB-007F-4C15AFE70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05" y="1959429"/>
            <a:ext cx="5969295" cy="48985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b="1" dirty="0">
                <a:solidFill>
                  <a:schemeClr val="tx2"/>
                </a:solidFill>
                <a:sym typeface="Wingdings" panose="05000000000000000000" pitchFamily="2" charset="2"/>
              </a:rPr>
              <a:t>Class Amphibia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Only remaining group of amphibians within Australia is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frogs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, in other parts of the world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caecilians and salamanders 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may be found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Amphibians are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 ectotherms 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and their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skin in usually soft and slimy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Amphibians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lay their eggs without shells in water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For the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first part of their life they have gills and live in the water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 and as they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get older they develop lungs and become able to live on land </a:t>
            </a: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AU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723E53-ADE2-0E26-DD04-81B399BFAF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2401" t="15873" r="3321" b="17778"/>
          <a:stretch/>
        </p:blipFill>
        <p:spPr>
          <a:xfrm>
            <a:off x="6096000" y="1614311"/>
            <a:ext cx="5812971" cy="484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26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306" y="768272"/>
            <a:ext cx="4114799" cy="8678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AU" sz="2400" b="1" dirty="0">
                <a:solidFill>
                  <a:schemeClr val="tx2"/>
                </a:solidFill>
              </a:rPr>
              <a:t>Vertebrates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B4E-1E3B-FFBB-007F-4C15AFE70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05" y="2107273"/>
            <a:ext cx="6167769" cy="4465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800" b="1" dirty="0">
                <a:solidFill>
                  <a:schemeClr val="tx2"/>
                </a:solidFill>
                <a:sym typeface="Wingdings" panose="05000000000000000000" pitchFamily="2" charset="2"/>
              </a:rPr>
              <a:t>Class Pisces (Fish)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Examples includes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all types of fish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Most Pisces are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ectotherms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 and are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covered in a layer of scales and most have fins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Pisces spend all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their life in water </a:t>
            </a: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and therefore </a:t>
            </a:r>
            <a:r>
              <a:rPr lang="en-AU" sz="2400" b="1" dirty="0">
                <a:solidFill>
                  <a:srgbClr val="0070C0"/>
                </a:solidFill>
                <a:sym typeface="Wingdings" panose="05000000000000000000" pitchFamily="2" charset="2"/>
              </a:rPr>
              <a:t>need gills to breathe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Pisces are further grouped into smaller groups according to their skeleton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Sharks, rays and skates have a skeleton made entirely of cartilage whereas other fish have bony skeletons </a:t>
            </a: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AU" dirty="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14F5E3-D333-4668-9136-03C4A40CC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104" y="1838824"/>
            <a:ext cx="5588596" cy="437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34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406259"/>
            <a:ext cx="4114799" cy="867810"/>
          </a:xfrm>
        </p:spPr>
        <p:txBody>
          <a:bodyPr>
            <a:noAutofit/>
          </a:bodyPr>
          <a:lstStyle/>
          <a:p>
            <a:pPr algn="ctr"/>
            <a:r>
              <a:rPr lang="en-AU" sz="2400" b="1" dirty="0">
                <a:solidFill>
                  <a:schemeClr val="tx2"/>
                </a:solidFill>
              </a:rPr>
              <a:t>Recap previous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B4E-1E3B-FFBB-007F-4C15AFE70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782" y="2847499"/>
            <a:ext cx="4335236" cy="4180622"/>
          </a:xfrm>
        </p:spPr>
        <p:txBody>
          <a:bodyPr>
            <a:normAutofit/>
          </a:bodyPr>
          <a:lstStyle/>
          <a:p>
            <a:pPr algn="ctr">
              <a:buFont typeface="Wingdings" panose="05000000000000000000" pitchFamily="2" charset="2"/>
              <a:buChar char="v"/>
            </a:pPr>
            <a:r>
              <a:rPr lang="en-AU" sz="3200" b="1" i="1" dirty="0">
                <a:solidFill>
                  <a:srgbClr val="0070C0"/>
                </a:solidFill>
              </a:rPr>
              <a:t>Kingdom</a:t>
            </a:r>
          </a:p>
          <a:p>
            <a:pPr algn="ctr">
              <a:buFont typeface="Wingdings" panose="05000000000000000000" pitchFamily="2" charset="2"/>
              <a:buChar char="v"/>
            </a:pPr>
            <a:r>
              <a:rPr lang="en-AU" sz="3200" b="1" i="1" dirty="0">
                <a:solidFill>
                  <a:srgbClr val="0070C0"/>
                </a:solidFill>
              </a:rPr>
              <a:t>Phylum</a:t>
            </a:r>
          </a:p>
          <a:p>
            <a:pPr algn="ctr">
              <a:buFont typeface="Wingdings" panose="05000000000000000000" pitchFamily="2" charset="2"/>
              <a:buChar char="v"/>
            </a:pPr>
            <a:r>
              <a:rPr lang="en-AU" sz="3200" b="1" i="1" dirty="0">
                <a:solidFill>
                  <a:srgbClr val="0070C0"/>
                </a:solidFill>
              </a:rPr>
              <a:t>Class</a:t>
            </a:r>
          </a:p>
          <a:p>
            <a:pPr algn="ctr">
              <a:buFont typeface="Wingdings" panose="05000000000000000000" pitchFamily="2" charset="2"/>
              <a:buChar char="v"/>
            </a:pPr>
            <a:r>
              <a:rPr lang="en-AU" sz="3200" b="1" i="1" dirty="0">
                <a:solidFill>
                  <a:srgbClr val="0070C0"/>
                </a:solidFill>
              </a:rPr>
              <a:t>Order</a:t>
            </a:r>
          </a:p>
          <a:p>
            <a:pPr algn="ctr">
              <a:buFont typeface="Wingdings" panose="05000000000000000000" pitchFamily="2" charset="2"/>
              <a:buChar char="v"/>
            </a:pPr>
            <a:r>
              <a:rPr lang="en-AU" sz="3200" b="1" i="1" dirty="0">
                <a:solidFill>
                  <a:srgbClr val="0070C0"/>
                </a:solidFill>
              </a:rPr>
              <a:t>Family</a:t>
            </a:r>
          </a:p>
          <a:p>
            <a:pPr algn="ctr">
              <a:buFont typeface="Wingdings" panose="05000000000000000000" pitchFamily="2" charset="2"/>
              <a:buChar char="v"/>
            </a:pPr>
            <a:r>
              <a:rPr lang="en-AU" sz="3200" b="1" i="1" dirty="0">
                <a:solidFill>
                  <a:srgbClr val="0070C0"/>
                </a:solidFill>
              </a:rPr>
              <a:t>Genus </a:t>
            </a:r>
          </a:p>
          <a:p>
            <a:pPr algn="ctr">
              <a:buFont typeface="Wingdings" panose="05000000000000000000" pitchFamily="2" charset="2"/>
              <a:buChar char="v"/>
            </a:pPr>
            <a:r>
              <a:rPr lang="en-AU" sz="3200" b="1" i="1" dirty="0">
                <a:solidFill>
                  <a:srgbClr val="0070C0"/>
                </a:solidFill>
              </a:rPr>
              <a:t>Species </a:t>
            </a:r>
            <a:endParaRPr lang="en-AU" sz="3200" i="1" dirty="0">
              <a:solidFill>
                <a:srgbClr val="0070C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E46786-9AF6-C2EE-5240-B408EAA64A32}"/>
              </a:ext>
            </a:extLst>
          </p:cNvPr>
          <p:cNvSpPr txBox="1"/>
          <p:nvPr/>
        </p:nvSpPr>
        <p:spPr>
          <a:xfrm>
            <a:off x="2819400" y="1093176"/>
            <a:ext cx="7620000" cy="452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2600" b="1" i="0" u="sng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Classification Hierarchy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6F5E0EA-2F63-ECF9-4FCB-448496FE9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540" y="1545608"/>
            <a:ext cx="6023272" cy="52028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5EE08FF-D55A-0041-C5FF-719B66734FC0}"/>
              </a:ext>
            </a:extLst>
          </p:cNvPr>
          <p:cNvSpPr txBox="1"/>
          <p:nvPr/>
        </p:nvSpPr>
        <p:spPr>
          <a:xfrm>
            <a:off x="0" y="1600160"/>
            <a:ext cx="609777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“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K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ing 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P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hilip 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C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rawled 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O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ver 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F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our 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G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ooey 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S</a:t>
            </a: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nails”</a:t>
            </a:r>
            <a:endParaRPr kumimoji="0" lang="ru-RU" sz="32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4713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406259"/>
            <a:ext cx="4114799" cy="867810"/>
          </a:xfrm>
        </p:spPr>
        <p:txBody>
          <a:bodyPr>
            <a:noAutofit/>
          </a:bodyPr>
          <a:lstStyle/>
          <a:p>
            <a:pPr algn="ctr"/>
            <a:r>
              <a:rPr lang="en-AU" sz="2400" b="1" dirty="0">
                <a:solidFill>
                  <a:schemeClr val="tx2"/>
                </a:solidFill>
              </a:rPr>
              <a:t>Recap previous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B4E-1E3B-FFBB-007F-4C15AFE70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764" y="1741714"/>
            <a:ext cx="10202636" cy="4963886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AU" b="1" dirty="0">
                <a:solidFill>
                  <a:srgbClr val="FF0000"/>
                </a:solidFill>
              </a:rPr>
              <a:t>Fungi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AU" dirty="0">
                <a:solidFill>
                  <a:schemeClr val="tx2"/>
                </a:solidFill>
              </a:rPr>
              <a:t>All fungi are </a:t>
            </a:r>
            <a:r>
              <a:rPr lang="en-AU" b="1" dirty="0">
                <a:solidFill>
                  <a:srgbClr val="0070C0"/>
                </a:solidFill>
              </a:rPr>
              <a:t>heterotrophs</a:t>
            </a:r>
            <a:r>
              <a:rPr lang="en-AU" dirty="0">
                <a:solidFill>
                  <a:schemeClr val="tx2"/>
                </a:solidFill>
              </a:rPr>
              <a:t> as they feed from the remains of dead animals and plants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AU" dirty="0">
                <a:solidFill>
                  <a:schemeClr val="tx2"/>
                </a:solidFill>
              </a:rPr>
              <a:t>Fungi can </a:t>
            </a:r>
            <a:r>
              <a:rPr lang="en-AU" b="1" dirty="0">
                <a:solidFill>
                  <a:srgbClr val="0070C0"/>
                </a:solidFill>
              </a:rPr>
              <a:t>develop from tiny spores </a:t>
            </a:r>
            <a:r>
              <a:rPr lang="en-AU" dirty="0">
                <a:solidFill>
                  <a:schemeClr val="tx2"/>
                </a:solidFill>
              </a:rPr>
              <a:t>and </a:t>
            </a:r>
            <a:r>
              <a:rPr lang="en-AU" b="1" dirty="0">
                <a:solidFill>
                  <a:srgbClr val="0070C0"/>
                </a:solidFill>
              </a:rPr>
              <a:t>grow in wood / soil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AU" dirty="0">
                <a:solidFill>
                  <a:schemeClr val="tx2"/>
                </a:solidFill>
              </a:rPr>
              <a:t>Examples include </a:t>
            </a:r>
            <a:r>
              <a:rPr lang="en-AU" b="1" dirty="0">
                <a:solidFill>
                  <a:srgbClr val="0070C0"/>
                </a:solidFill>
              </a:rPr>
              <a:t>mushrooms, toadstools, yeasts, puffballs, moulds and truffles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AU" dirty="0">
                <a:solidFill>
                  <a:schemeClr val="tx2"/>
                </a:solidFill>
              </a:rPr>
              <a:t>Scientists that study this kingdom are </a:t>
            </a:r>
            <a:r>
              <a:rPr lang="en-AU" b="1" dirty="0">
                <a:solidFill>
                  <a:srgbClr val="0070C0"/>
                </a:solidFill>
              </a:rPr>
              <a:t>Mycologists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b="1" dirty="0">
                <a:solidFill>
                  <a:srgbClr val="FF0000"/>
                </a:solidFill>
              </a:rPr>
              <a:t>Plantae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AU" dirty="0">
                <a:solidFill>
                  <a:schemeClr val="tx2"/>
                </a:solidFill>
              </a:rPr>
              <a:t>Organisms within this kingdom are </a:t>
            </a:r>
            <a:r>
              <a:rPr lang="en-AU" b="1" dirty="0">
                <a:solidFill>
                  <a:srgbClr val="0070C0"/>
                </a:solidFill>
              </a:rPr>
              <a:t>multicellular</a:t>
            </a:r>
            <a:r>
              <a:rPr lang="en-AU" dirty="0">
                <a:solidFill>
                  <a:schemeClr val="tx2"/>
                </a:solidFill>
              </a:rPr>
              <a:t> and </a:t>
            </a:r>
            <a:r>
              <a:rPr lang="en-AU" b="1" dirty="0">
                <a:solidFill>
                  <a:srgbClr val="0070C0"/>
                </a:solidFill>
              </a:rPr>
              <a:t>autotrophs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AU" dirty="0">
                <a:solidFill>
                  <a:schemeClr val="tx2"/>
                </a:solidFill>
              </a:rPr>
              <a:t>Organisms have a </a:t>
            </a:r>
            <a:r>
              <a:rPr lang="en-AU" b="1" dirty="0">
                <a:solidFill>
                  <a:srgbClr val="0070C0"/>
                </a:solidFill>
              </a:rPr>
              <a:t>cell wall </a:t>
            </a:r>
            <a:r>
              <a:rPr lang="en-AU" dirty="0">
                <a:solidFill>
                  <a:schemeClr val="tx2"/>
                </a:solidFill>
              </a:rPr>
              <a:t>around the outside of the cell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AU" dirty="0">
                <a:solidFill>
                  <a:schemeClr val="tx2"/>
                </a:solidFill>
              </a:rPr>
              <a:t>Scientists that study this kingdom are </a:t>
            </a:r>
            <a:r>
              <a:rPr lang="en-AU" b="1" dirty="0">
                <a:solidFill>
                  <a:srgbClr val="0070C0"/>
                </a:solidFill>
              </a:rPr>
              <a:t>Botanists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b="1" dirty="0">
                <a:solidFill>
                  <a:srgbClr val="FF0000"/>
                </a:solidFill>
              </a:rPr>
              <a:t>Animalia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AU" dirty="0">
                <a:solidFill>
                  <a:schemeClr val="tx2"/>
                </a:solidFill>
              </a:rPr>
              <a:t>Organisms within this kingdom are </a:t>
            </a:r>
            <a:r>
              <a:rPr lang="en-AU" b="1" dirty="0">
                <a:solidFill>
                  <a:srgbClr val="0070C0"/>
                </a:solidFill>
              </a:rPr>
              <a:t>multicellular</a:t>
            </a:r>
            <a:r>
              <a:rPr lang="en-AU" dirty="0">
                <a:solidFill>
                  <a:schemeClr val="tx2"/>
                </a:solidFill>
              </a:rPr>
              <a:t> and </a:t>
            </a:r>
            <a:r>
              <a:rPr lang="en-AU" b="1" dirty="0">
                <a:solidFill>
                  <a:srgbClr val="0070C0"/>
                </a:solidFill>
              </a:rPr>
              <a:t>heterotrophs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AU" dirty="0">
                <a:solidFill>
                  <a:schemeClr val="tx2"/>
                </a:solidFill>
              </a:rPr>
              <a:t>Organisms </a:t>
            </a:r>
            <a:r>
              <a:rPr lang="en-AU" b="1" dirty="0">
                <a:solidFill>
                  <a:srgbClr val="0070C0"/>
                </a:solidFill>
              </a:rPr>
              <a:t>store their genetic material </a:t>
            </a:r>
            <a:r>
              <a:rPr lang="en-AU" dirty="0">
                <a:solidFill>
                  <a:schemeClr val="tx2"/>
                </a:solidFill>
              </a:rPr>
              <a:t>within the </a:t>
            </a:r>
            <a:r>
              <a:rPr lang="en-AU" b="1" dirty="0">
                <a:solidFill>
                  <a:srgbClr val="0070C0"/>
                </a:solidFill>
              </a:rPr>
              <a:t>nucleus of their cells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AU" dirty="0">
                <a:solidFill>
                  <a:schemeClr val="tx2"/>
                </a:solidFill>
              </a:rPr>
              <a:t>Scientists that study this kingdom are </a:t>
            </a:r>
            <a:r>
              <a:rPr lang="en-AU" b="1" dirty="0">
                <a:solidFill>
                  <a:srgbClr val="0070C0"/>
                </a:solidFill>
              </a:rPr>
              <a:t>Zoologists </a:t>
            </a:r>
          </a:p>
          <a:p>
            <a:pPr marL="0" indent="0">
              <a:buNone/>
            </a:pPr>
            <a:endParaRPr lang="en-AU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E46786-9AF6-C2EE-5240-B408EAA64A32}"/>
              </a:ext>
            </a:extLst>
          </p:cNvPr>
          <p:cNvSpPr txBox="1"/>
          <p:nvPr/>
        </p:nvSpPr>
        <p:spPr>
          <a:xfrm>
            <a:off x="2819400" y="1093176"/>
            <a:ext cx="7620000" cy="452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2600" b="1" i="0" u="sng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5 Kingdoms within the Classification Hierarchy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C82BA5-4676-68BC-85D4-762AE7C631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957" b="6557"/>
          <a:stretch/>
        </p:blipFill>
        <p:spPr>
          <a:xfrm>
            <a:off x="10223569" y="1630669"/>
            <a:ext cx="1731667" cy="20269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F4D8C7-3AF7-780B-C77C-F17530C85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515" y="3429000"/>
            <a:ext cx="1891931" cy="19149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F6267A-ED11-DEA7-6A0F-D21F566442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0326" y="4582469"/>
            <a:ext cx="1914910" cy="212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757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406259"/>
            <a:ext cx="4114799" cy="867810"/>
          </a:xfrm>
        </p:spPr>
        <p:txBody>
          <a:bodyPr>
            <a:noAutofit/>
          </a:bodyPr>
          <a:lstStyle/>
          <a:p>
            <a:pPr algn="ctr"/>
            <a:r>
              <a:rPr lang="en-AU" sz="2400" b="1" dirty="0">
                <a:solidFill>
                  <a:schemeClr val="tx2"/>
                </a:solidFill>
              </a:rPr>
              <a:t>Recap previous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E5CFF0-6FAF-DD7F-C1A9-8DAE429266A8}"/>
              </a:ext>
            </a:extLst>
          </p:cNvPr>
          <p:cNvSpPr txBox="1"/>
          <p:nvPr/>
        </p:nvSpPr>
        <p:spPr>
          <a:xfrm>
            <a:off x="386464" y="1805341"/>
            <a:ext cx="7071537" cy="464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AU" sz="2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Monera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Organisms within this kingdom they are all </a:t>
            </a:r>
            <a:r>
              <a:rPr kumimoji="0" lang="en-AU" sz="2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unicellular  </a:t>
            </a: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and have a </a:t>
            </a:r>
            <a:r>
              <a:rPr kumimoji="0" lang="en-AU" sz="2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cell wall </a:t>
            </a: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but </a:t>
            </a:r>
            <a:r>
              <a:rPr kumimoji="0" lang="en-AU" sz="2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nucleus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 includes </a:t>
            </a:r>
            <a:r>
              <a:rPr kumimoji="0" lang="en-AU" sz="2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bacteria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AU" sz="2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Protista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Organisms that do not fit into the other kingdoms will often belong in Protista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They </a:t>
            </a:r>
            <a:r>
              <a:rPr kumimoji="0" lang="en-AU" sz="2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range in size </a:t>
            </a: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and are primarily </a:t>
            </a:r>
            <a:r>
              <a:rPr kumimoji="0" lang="en-AU" sz="2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unicellular organisms </a:t>
            </a:r>
            <a:endParaRPr kumimoji="0" lang="en-AU" sz="22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Wingdings" panose="05000000000000000000" pitchFamily="2" charset="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Common feature is they </a:t>
            </a:r>
            <a:r>
              <a:rPr kumimoji="0" lang="en-AU" sz="2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store their genetic material inside a nucleus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Examples include </a:t>
            </a:r>
            <a:r>
              <a:rPr kumimoji="0" lang="en-AU" sz="2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plankton, amoeba, protozoa, simple algae, fungi, slime and moulds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E46786-9AF6-C2EE-5240-B408EAA64A32}"/>
              </a:ext>
            </a:extLst>
          </p:cNvPr>
          <p:cNvSpPr txBox="1"/>
          <p:nvPr/>
        </p:nvSpPr>
        <p:spPr>
          <a:xfrm>
            <a:off x="2819400" y="1093176"/>
            <a:ext cx="7620000" cy="452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2600" b="1" i="0" u="sng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5 Kingdoms within the Classification Hierarchy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3880C6-ABDA-7669-D6BB-5F38A3494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9768" y="1960986"/>
            <a:ext cx="3156688" cy="17756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A83B82-B2C6-E609-C11F-C4EF30B9A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768" y="4208279"/>
            <a:ext cx="3062177" cy="229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360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406259"/>
            <a:ext cx="4114799" cy="867810"/>
          </a:xfrm>
        </p:spPr>
        <p:txBody>
          <a:bodyPr>
            <a:noAutofit/>
          </a:bodyPr>
          <a:lstStyle/>
          <a:p>
            <a:pPr algn="ctr"/>
            <a:r>
              <a:rPr lang="en-AU" sz="2400" b="1" dirty="0">
                <a:solidFill>
                  <a:schemeClr val="tx2"/>
                </a:solidFill>
              </a:rPr>
              <a:t>Recap previous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B4E-1E3B-FFBB-007F-4C15AFE70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030" y="1741714"/>
            <a:ext cx="11716067" cy="511628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it-IT" b="1" dirty="0">
                <a:solidFill>
                  <a:srgbClr val="FF0000"/>
                </a:solidFill>
              </a:rPr>
              <a:t>Multicellular</a:t>
            </a:r>
          </a:p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</a:t>
            </a:r>
            <a:r>
              <a:rPr lang="en-AU" dirty="0">
                <a:solidFill>
                  <a:schemeClr val="tx2"/>
                </a:solidFill>
                <a:sym typeface="Wingdings" panose="05000000000000000000" pitchFamily="2" charset="2"/>
              </a:rPr>
              <a:t>All animals in the kingdom Animalia are considered multicellular. </a:t>
            </a:r>
          </a:p>
          <a:p>
            <a:pPr marL="0" indent="0">
              <a:buNone/>
            </a:pPr>
            <a:r>
              <a:rPr lang="en-AU" dirty="0">
                <a:solidFill>
                  <a:schemeClr val="tx2"/>
                </a:solidFill>
                <a:sym typeface="Wingdings" panose="05000000000000000000" pitchFamily="2" charset="2"/>
              </a:rPr>
              <a:t> This means they consist of multiple cells, hence the name ‘multi’ cellular which store genetic material within a nucleus of these cells. </a:t>
            </a:r>
            <a:endParaRPr lang="it-IT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it-IT" b="1" dirty="0">
                <a:solidFill>
                  <a:srgbClr val="FF0000"/>
                </a:solidFill>
              </a:rPr>
              <a:t>Heterotrophs</a:t>
            </a:r>
          </a:p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</a:t>
            </a:r>
            <a:r>
              <a:rPr lang="en-AU" dirty="0">
                <a:solidFill>
                  <a:schemeClr val="tx2"/>
                </a:solidFill>
                <a:sym typeface="Wingdings" panose="05000000000000000000" pitchFamily="2" charset="2"/>
              </a:rPr>
              <a:t>Animals are considered heterotrophs, which means they cannot produce their own food. This is because they gain energy via nutrition from other living things.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it-IT" b="1" dirty="0">
                <a:solidFill>
                  <a:srgbClr val="FF0000"/>
                </a:solidFill>
              </a:rPr>
              <a:t>Motile &amp; Non-Motile</a:t>
            </a:r>
          </a:p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</a:t>
            </a:r>
            <a:r>
              <a:rPr lang="en-AU" dirty="0">
                <a:solidFill>
                  <a:schemeClr val="tx2"/>
                </a:solidFill>
                <a:sym typeface="Wingdings" panose="05000000000000000000" pitchFamily="2" charset="2"/>
              </a:rPr>
              <a:t>Animals can be motile or non-motile. Motile means they are capable of movement on their own and non-motile means they are not capable of movement on their own. </a:t>
            </a:r>
            <a:endParaRPr lang="it-IT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it-IT" b="1" dirty="0">
                <a:solidFill>
                  <a:srgbClr val="FF0000"/>
                </a:solidFill>
              </a:rPr>
              <a:t>Eukaryotes </a:t>
            </a:r>
          </a:p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</a:t>
            </a:r>
            <a:r>
              <a:rPr lang="en-AU" dirty="0">
                <a:solidFill>
                  <a:schemeClr val="tx2"/>
                </a:solidFill>
                <a:sym typeface="Wingdings" panose="05000000000000000000" pitchFamily="2" charset="2"/>
              </a:rPr>
              <a:t>Animals are considered eukaryotes, which means their cells have a nucleus that contains genetic material which is enclosed with a nuclear envelope. </a:t>
            </a:r>
            <a:endParaRPr lang="it-IT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AU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E46786-9AF6-C2EE-5240-B408EAA64A32}"/>
              </a:ext>
            </a:extLst>
          </p:cNvPr>
          <p:cNvSpPr txBox="1"/>
          <p:nvPr/>
        </p:nvSpPr>
        <p:spPr>
          <a:xfrm>
            <a:off x="2617381" y="1055459"/>
            <a:ext cx="7620000" cy="452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2600" b="1" i="0" u="sng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Characteristics of Kingdom Animalia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9BD7D9-1E2E-BE3F-2559-22480A4C6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147" y="406259"/>
            <a:ext cx="2847975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980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35" y="746501"/>
            <a:ext cx="4114799" cy="867810"/>
          </a:xfrm>
        </p:spPr>
        <p:txBody>
          <a:bodyPr>
            <a:noAutofit/>
          </a:bodyPr>
          <a:lstStyle/>
          <a:p>
            <a:pPr algn="ctr"/>
            <a:r>
              <a:rPr lang="en-AU" sz="2400" b="1" dirty="0">
                <a:solidFill>
                  <a:schemeClr val="tx2"/>
                </a:solidFill>
              </a:rPr>
              <a:t>Todays lesson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B4E-1E3B-FFBB-007F-4C15AFE70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410" y="2041959"/>
            <a:ext cx="6827874" cy="4465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2400" b="1" u="sng" dirty="0">
                <a:solidFill>
                  <a:schemeClr val="tx2"/>
                </a:solidFill>
              </a:rPr>
              <a:t>Learning Objectives</a:t>
            </a:r>
          </a:p>
          <a:p>
            <a:pPr marL="0" indent="0">
              <a:buNone/>
            </a:pPr>
            <a:endParaRPr lang="en-AU" sz="1000" b="1" u="sng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</a:rPr>
              <a:t>Distinguish between ‘Vertebrates’ and ‘Invertebrates’ within the Kingdom Animalia</a:t>
            </a:r>
          </a:p>
          <a:p>
            <a:pPr marL="0" indent="0">
              <a:buNone/>
            </a:pPr>
            <a:r>
              <a:rPr lang="en-AU" sz="1000" dirty="0">
                <a:solidFill>
                  <a:schemeClr val="tx2"/>
                </a:solidFill>
              </a:rPr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400" dirty="0">
                <a:solidFill>
                  <a:schemeClr val="tx2"/>
                </a:solidFill>
              </a:rPr>
              <a:t>Identify and describe the 5 classes of chordates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Pisces (Fish)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Amphibian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Reptilia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Aves (Birds)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400" dirty="0">
                <a:solidFill>
                  <a:schemeClr val="tx2"/>
                </a:solidFill>
                <a:sym typeface="Wingdings" panose="05000000000000000000" pitchFamily="2" charset="2"/>
              </a:rPr>
              <a:t>Mammalia </a:t>
            </a:r>
          </a:p>
          <a:p>
            <a:pPr marL="0" indent="0">
              <a:buNone/>
            </a:pPr>
            <a:endParaRPr lang="en-AU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5B43FB-836C-3C98-5D1F-AB08A5348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3054" y="1614311"/>
            <a:ext cx="5205536" cy="4893323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4F2311EC-2925-18F8-2804-B0A924CFD0E0}"/>
              </a:ext>
            </a:extLst>
          </p:cNvPr>
          <p:cNvSpPr/>
          <p:nvPr/>
        </p:nvSpPr>
        <p:spPr>
          <a:xfrm>
            <a:off x="8202133" y="1834040"/>
            <a:ext cx="871869" cy="542261"/>
          </a:xfrm>
          <a:prstGeom prst="ellipse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CB6FCB5-9B84-7F54-9061-51D69537779C}"/>
              </a:ext>
            </a:extLst>
          </p:cNvPr>
          <p:cNvSpPr/>
          <p:nvPr/>
        </p:nvSpPr>
        <p:spPr>
          <a:xfrm>
            <a:off x="8202132" y="2376301"/>
            <a:ext cx="871869" cy="542261"/>
          </a:xfrm>
          <a:prstGeom prst="ellipse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247E3FA-6AA3-268D-0B4B-AED3A80BBA2B}"/>
              </a:ext>
            </a:extLst>
          </p:cNvPr>
          <p:cNvSpPr/>
          <p:nvPr/>
        </p:nvSpPr>
        <p:spPr>
          <a:xfrm>
            <a:off x="8229599" y="2972980"/>
            <a:ext cx="871869" cy="542261"/>
          </a:xfrm>
          <a:prstGeom prst="ellipse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0428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35" y="746501"/>
            <a:ext cx="4114799" cy="8678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AU" sz="2400" b="1" dirty="0">
                <a:solidFill>
                  <a:schemeClr val="tx2"/>
                </a:solidFill>
              </a:rPr>
              <a:t>Invertebrates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B4E-1E3B-FFBB-007F-4C15AFE70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46016"/>
            <a:ext cx="12192000" cy="4816041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96% of all animals are invertebrates within the kingdom animalia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Invertebrates are animals which </a:t>
            </a:r>
            <a:r>
              <a:rPr lang="en-AU" sz="2800" b="1" dirty="0">
                <a:solidFill>
                  <a:srgbClr val="0070C0"/>
                </a:solidFill>
                <a:sym typeface="Wingdings" panose="05000000000000000000" pitchFamily="2" charset="2"/>
              </a:rPr>
              <a:t>do not have a spinal cord 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or have an </a:t>
            </a:r>
            <a:r>
              <a:rPr lang="en-AU" sz="2800" b="1" dirty="0">
                <a:solidFill>
                  <a:srgbClr val="0070C0"/>
                </a:solidFill>
                <a:sym typeface="Wingdings" panose="05000000000000000000" pitchFamily="2" charset="2"/>
              </a:rPr>
              <a:t>external skeleton 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(referred to as </a:t>
            </a:r>
            <a:r>
              <a:rPr lang="en-AU" sz="2800" b="1" dirty="0">
                <a:solidFill>
                  <a:srgbClr val="0070C0"/>
                </a:solidFill>
                <a:sym typeface="Wingdings" panose="05000000000000000000" pitchFamily="2" charset="2"/>
              </a:rPr>
              <a:t>exoskeleton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)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Examples include </a:t>
            </a:r>
            <a:r>
              <a:rPr lang="en-AU" sz="2800" b="1" dirty="0">
                <a:solidFill>
                  <a:srgbClr val="0070C0"/>
                </a:solidFill>
                <a:sym typeface="Wingdings" panose="05000000000000000000" pitchFamily="2" charset="2"/>
              </a:rPr>
              <a:t>beetles, crabs, insects, squid and slugs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Invertebrates can be classified into </a:t>
            </a:r>
            <a:r>
              <a:rPr lang="en-AU" sz="2800" b="1" dirty="0">
                <a:solidFill>
                  <a:srgbClr val="0070C0"/>
                </a:solidFill>
                <a:sym typeface="Wingdings" panose="05000000000000000000" pitchFamily="2" charset="2"/>
              </a:rPr>
              <a:t>6 main phylum’s 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based on their characteristics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Poriferans: 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sea sponges with pores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Platyhelminths: 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soft, long and flattered bodies. E.g., flatworms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Molluscs: 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posses soft unsegmented body, with possible protective shell. E.g., snail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Arthropods: 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possess segmented body and/or have legs joined together. E.g., crab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Cnidarians: 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soft hollow body with tentacles. E.g., jellyfish and anemone 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Echinoderms: 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rough/spiky skin &amp; arms radiate from centre of body. E.g., starfish</a:t>
            </a: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AU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8163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29000"/>
            <a:ext cx="2677886" cy="8678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AU" sz="2400" b="1" dirty="0">
                <a:solidFill>
                  <a:schemeClr val="tx2"/>
                </a:solidFill>
              </a:rPr>
              <a:t>Invertebrates</a:t>
            </a:r>
          </a:p>
        </p:txBody>
      </p:sp>
      <p:pic>
        <p:nvPicPr>
          <p:cNvPr id="1028" name="Picture 4" descr="Invertebrates - Facts, Characteristics, Anatomy and Pictures">
            <a:extLst>
              <a:ext uri="{FF2B5EF4-FFF2-40B4-BE49-F238E27FC236}">
                <a16:creationId xmlns:a16="http://schemas.microsoft.com/office/drawing/2014/main" id="{626C0C06-24E7-DD92-843B-A2B6C21AA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7886" y="9362"/>
            <a:ext cx="951411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3453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5401F-D653-6CC7-C2C4-0F28EB5F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35" y="746501"/>
            <a:ext cx="4114799" cy="8678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AU" sz="2400" b="1" dirty="0">
                <a:solidFill>
                  <a:schemeClr val="tx2"/>
                </a:solidFill>
              </a:rPr>
              <a:t>Vertebrates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B4E-1E3B-FFBB-007F-4C15AFE70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05" y="2107273"/>
            <a:ext cx="11938590" cy="446567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AU" sz="2800" dirty="0">
                <a:solidFill>
                  <a:schemeClr val="tx2"/>
                </a:solidFill>
              </a:rPr>
              <a:t>Vertebrates are within the </a:t>
            </a:r>
            <a:r>
              <a:rPr lang="en-AU" sz="2800" b="1" dirty="0">
                <a:solidFill>
                  <a:srgbClr val="0070C0"/>
                </a:solidFill>
              </a:rPr>
              <a:t>Phylum ‘Chordata’ </a:t>
            </a:r>
            <a:r>
              <a:rPr lang="en-AU" sz="2800" dirty="0">
                <a:solidFill>
                  <a:schemeClr val="tx2"/>
                </a:solidFill>
              </a:rPr>
              <a:t>and </a:t>
            </a:r>
            <a:r>
              <a:rPr lang="en-AU" sz="2800" b="1" dirty="0">
                <a:solidFill>
                  <a:srgbClr val="0070C0"/>
                </a:solidFill>
              </a:rPr>
              <a:t>Kingdom ‘Animalia’ 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800" dirty="0">
                <a:solidFill>
                  <a:schemeClr val="tx2"/>
                </a:solidFill>
              </a:rPr>
              <a:t>Are animals with a </a:t>
            </a:r>
            <a:r>
              <a:rPr lang="en-AU" sz="2800" b="1" dirty="0">
                <a:solidFill>
                  <a:srgbClr val="0070C0"/>
                </a:solidFill>
              </a:rPr>
              <a:t>spine, backbone</a:t>
            </a:r>
            <a:r>
              <a:rPr lang="en-AU" sz="2800" dirty="0">
                <a:solidFill>
                  <a:schemeClr val="tx2"/>
                </a:solidFill>
              </a:rPr>
              <a:t> or </a:t>
            </a:r>
            <a:r>
              <a:rPr lang="en-AU" sz="2800" b="1" dirty="0">
                <a:solidFill>
                  <a:srgbClr val="0070C0"/>
                </a:solidFill>
              </a:rPr>
              <a:t>internal skeletal </a:t>
            </a:r>
            <a:r>
              <a:rPr lang="en-AU" sz="2800" dirty="0">
                <a:solidFill>
                  <a:schemeClr val="tx2"/>
                </a:solidFill>
              </a:rPr>
              <a:t>(referred to as </a:t>
            </a:r>
            <a:r>
              <a:rPr lang="en-AU" sz="2800" b="1" dirty="0">
                <a:solidFill>
                  <a:srgbClr val="0070C0"/>
                </a:solidFill>
              </a:rPr>
              <a:t>endoskeleton</a:t>
            </a:r>
            <a:r>
              <a:rPr lang="en-AU" sz="2800" dirty="0">
                <a:solidFill>
                  <a:schemeClr val="tx2"/>
                </a:solidFill>
              </a:rPr>
              <a:t>) </a:t>
            </a:r>
          </a:p>
          <a:p>
            <a:pPr marL="457200" lvl="1" indent="0">
              <a:buNone/>
            </a:pP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 Examples include </a:t>
            </a:r>
            <a:r>
              <a:rPr lang="en-AU" sz="2800" b="1" dirty="0">
                <a:solidFill>
                  <a:srgbClr val="0070C0"/>
                </a:solidFill>
                <a:sym typeface="Wingdings" panose="05000000000000000000" pitchFamily="2" charset="2"/>
              </a:rPr>
              <a:t>cats, humans and birds </a:t>
            </a:r>
            <a:endParaRPr lang="en-AU" sz="2800" b="1" dirty="0">
              <a:solidFill>
                <a:srgbClr val="0070C0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AU" sz="2800" dirty="0">
                <a:solidFill>
                  <a:schemeClr val="tx2"/>
                </a:solidFill>
              </a:rPr>
              <a:t> Vertebrates can be broken down into further subgroups called </a:t>
            </a:r>
            <a:r>
              <a:rPr lang="en-AU" sz="2800" b="1" dirty="0">
                <a:solidFill>
                  <a:srgbClr val="0070C0"/>
                </a:solidFill>
              </a:rPr>
              <a:t>classes</a:t>
            </a:r>
            <a:r>
              <a:rPr lang="en-AU" sz="2800" dirty="0">
                <a:solidFill>
                  <a:schemeClr val="tx2"/>
                </a:solidFill>
              </a:rPr>
              <a:t> based on their body covering, how their young are born and their body temperatures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The 5 classes include:</a:t>
            </a:r>
            <a:r>
              <a:rPr lang="en-AU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 Pisces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, </a:t>
            </a:r>
            <a:r>
              <a:rPr lang="en-AU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Amphibian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, </a:t>
            </a:r>
            <a:r>
              <a:rPr lang="en-AU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Reptilia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, </a:t>
            </a:r>
            <a:r>
              <a:rPr lang="en-AU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Aves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 and </a:t>
            </a:r>
            <a:r>
              <a:rPr lang="en-AU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Mammalia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Vertebrates either have a </a:t>
            </a:r>
            <a:r>
              <a:rPr lang="en-AU" sz="2800" b="1" dirty="0">
                <a:solidFill>
                  <a:srgbClr val="0070C0"/>
                </a:solidFill>
                <a:sym typeface="Wingdings" panose="05000000000000000000" pitchFamily="2" charset="2"/>
              </a:rPr>
              <a:t>constant body temperature 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(referred to as </a:t>
            </a:r>
            <a:r>
              <a:rPr lang="en-AU" sz="2800" b="1" dirty="0">
                <a:solidFill>
                  <a:srgbClr val="0070C0"/>
                </a:solidFill>
                <a:sym typeface="Wingdings" panose="05000000000000000000" pitchFamily="2" charset="2"/>
              </a:rPr>
              <a:t>endotherms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) or a </a:t>
            </a:r>
            <a:r>
              <a:rPr lang="en-AU" sz="2800" b="1" dirty="0">
                <a:solidFill>
                  <a:schemeClr val="tx2"/>
                </a:solidFill>
                <a:sym typeface="Wingdings" panose="05000000000000000000" pitchFamily="2" charset="2"/>
              </a:rPr>
              <a:t>body temperature that changes with the environment 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(referred to as </a:t>
            </a:r>
            <a:r>
              <a:rPr lang="en-AU" sz="2800" b="1" dirty="0">
                <a:solidFill>
                  <a:srgbClr val="0070C0"/>
                </a:solidFill>
                <a:sym typeface="Wingdings" panose="05000000000000000000" pitchFamily="2" charset="2"/>
              </a:rPr>
              <a:t>ectotherms</a:t>
            </a:r>
            <a:r>
              <a:rPr lang="en-AU" sz="2800" dirty="0">
                <a:solidFill>
                  <a:schemeClr val="tx2"/>
                </a:solidFill>
                <a:sym typeface="Wingdings" panose="05000000000000000000" pitchFamily="2" charset="2"/>
              </a:rPr>
              <a:t>) </a:t>
            </a: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AU" sz="24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AU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645968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Custom 1">
      <a:dk1>
        <a:srgbClr val="FFFFFF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203</TotalTime>
  <Words>961</Words>
  <Application>Microsoft Office PowerPoint</Application>
  <PresentationFormat>Widescreen</PresentationFormat>
  <Paragraphs>119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Constantia</vt:lpstr>
      <vt:lpstr>Wingdings</vt:lpstr>
      <vt:lpstr>Vapor Trail</vt:lpstr>
      <vt:lpstr>2022 Year 7 science  classifications: vertebrates &amp; invertebrates</vt:lpstr>
      <vt:lpstr>Recap previous learning</vt:lpstr>
      <vt:lpstr>Recap previous learning</vt:lpstr>
      <vt:lpstr>Recap previous learning</vt:lpstr>
      <vt:lpstr>Recap previous learning</vt:lpstr>
      <vt:lpstr>Todays lesson</vt:lpstr>
      <vt:lpstr>Invertebrates</vt:lpstr>
      <vt:lpstr>Invertebrates</vt:lpstr>
      <vt:lpstr>Vertebrates</vt:lpstr>
      <vt:lpstr>Vertebrates</vt:lpstr>
      <vt:lpstr>Vertebrates</vt:lpstr>
      <vt:lpstr>Vertebrates</vt:lpstr>
      <vt:lpstr>Vertebrates</vt:lpstr>
      <vt:lpstr>Vertebrates</vt:lpstr>
      <vt:lpstr>Vertebrates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2022 Year 7 science  classifications: vertebrates &amp; invertebrates</dc:title>
  <dc:creator>Jessica Serafino</dc:creator>
  <cp:lastModifiedBy>OPACAK Ivan [Safety Bay Senior High School]</cp:lastModifiedBy>
  <cp:revision>47</cp:revision>
  <dcterms:created xsi:type="dcterms:W3CDTF">2022-06-16T10:24:24Z</dcterms:created>
  <dcterms:modified xsi:type="dcterms:W3CDTF">2022-06-17T03:45:58Z</dcterms:modified>
</cp:coreProperties>
</file>

<file path=docProps/thumbnail.jpeg>
</file>